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7F3D-8748-4208-BA26-519D69B96CB5}" type="datetimeFigureOut">
              <a:rPr lang="hr-HR" smtClean="0"/>
              <a:pPr/>
              <a:t>16.4.2015.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B8F9-76FE-41FD-9ECE-6ADA40EA8D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9170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7F3D-8748-4208-BA26-519D69B96CB5}" type="datetimeFigureOut">
              <a:rPr lang="hr-HR" smtClean="0"/>
              <a:pPr/>
              <a:t>16.4.2015.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B8F9-76FE-41FD-9ECE-6ADA40EA8D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3910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7F3D-8748-4208-BA26-519D69B96CB5}" type="datetimeFigureOut">
              <a:rPr lang="hr-HR" smtClean="0"/>
              <a:pPr/>
              <a:t>16.4.2015.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B8F9-76FE-41FD-9ECE-6ADA40EA8D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0795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7F3D-8748-4208-BA26-519D69B96CB5}" type="datetimeFigureOut">
              <a:rPr lang="hr-HR" smtClean="0"/>
              <a:pPr/>
              <a:t>16.4.2015.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B8F9-76FE-41FD-9ECE-6ADA40EA8D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1365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7F3D-8748-4208-BA26-519D69B96CB5}" type="datetimeFigureOut">
              <a:rPr lang="hr-HR" smtClean="0"/>
              <a:pPr/>
              <a:t>16.4.2015.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B8F9-76FE-41FD-9ECE-6ADA40EA8D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4484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7F3D-8748-4208-BA26-519D69B96CB5}" type="datetimeFigureOut">
              <a:rPr lang="hr-HR" smtClean="0"/>
              <a:pPr/>
              <a:t>16.4.2015.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B8F9-76FE-41FD-9ECE-6ADA40EA8D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3872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7F3D-8748-4208-BA26-519D69B96CB5}" type="datetimeFigureOut">
              <a:rPr lang="hr-HR" smtClean="0"/>
              <a:pPr/>
              <a:t>16.4.2015.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B8F9-76FE-41FD-9ECE-6ADA40EA8D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7089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7F3D-8748-4208-BA26-519D69B96CB5}" type="datetimeFigureOut">
              <a:rPr lang="hr-HR" smtClean="0"/>
              <a:pPr/>
              <a:t>16.4.2015.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B8F9-76FE-41FD-9ECE-6ADA40EA8D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6866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7F3D-8748-4208-BA26-519D69B96CB5}" type="datetimeFigureOut">
              <a:rPr lang="hr-HR" smtClean="0"/>
              <a:pPr/>
              <a:t>16.4.2015.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B8F9-76FE-41FD-9ECE-6ADA40EA8D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0286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7F3D-8748-4208-BA26-519D69B96CB5}" type="datetimeFigureOut">
              <a:rPr lang="hr-HR" smtClean="0"/>
              <a:pPr/>
              <a:t>16.4.2015.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B8F9-76FE-41FD-9ECE-6ADA40EA8D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9566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7F3D-8748-4208-BA26-519D69B96CB5}" type="datetimeFigureOut">
              <a:rPr lang="hr-HR" smtClean="0"/>
              <a:pPr/>
              <a:t>16.4.2015.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B8F9-76FE-41FD-9ECE-6ADA40EA8D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9036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D7F3D-8748-4208-BA26-519D69B96CB5}" type="datetimeFigureOut">
              <a:rPr lang="hr-HR" smtClean="0"/>
              <a:pPr/>
              <a:t>16.4.2015.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2B8F9-76FE-41FD-9ECE-6ADA40EA8D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1969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arheo.ffzg.unizg.hr/ska/fragmenti/2-3/antickeOlimpijske.ht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Berlin Sans FB" pitchFamily="34" charset="0"/>
              </a:rPr>
              <a:t>ZANIMLJIVOSTI O OLIMPIJSKIM IGRAMA</a:t>
            </a:r>
            <a:endParaRPr lang="hr-HR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198332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ŽENE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Žene nisu smjele sudjelovati na natjecanjima niti su smjele gledati igre na stadionima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Na hipodromu im je ulaz na tribine bio dostupan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Postojala su igre u čast božici </a:t>
            </a:r>
            <a:r>
              <a:rPr lang="hr-HR" dirty="0" err="1" smtClean="0"/>
              <a:t>Heri</a:t>
            </a:r>
            <a:r>
              <a:rPr lang="hr-HR" dirty="0" smtClean="0"/>
              <a:t>, ali o njima se skoro ništa </a:t>
            </a:r>
            <a:r>
              <a:rPr lang="hr-HR" dirty="0" err="1" smtClean="0"/>
              <a:t>nezna</a:t>
            </a:r>
            <a:endParaRPr lang="hr-HR" dirty="0" smtClean="0"/>
          </a:p>
          <a:p>
            <a:pPr>
              <a:buFont typeface="Wingdings" pitchFamily="2" charset="2"/>
              <a:buChar char="Ø"/>
            </a:pP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VARANJE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Najstariji poznati prekršitelj pravila bio je </a:t>
            </a:r>
            <a:r>
              <a:rPr lang="hr-HR" dirty="0" err="1" smtClean="0"/>
              <a:t>Eupol</a:t>
            </a:r>
            <a:r>
              <a:rPr lang="hr-HR" dirty="0" smtClean="0"/>
              <a:t> iz </a:t>
            </a:r>
            <a:r>
              <a:rPr lang="hr-HR" dirty="0" err="1" smtClean="0"/>
              <a:t>Tesalije</a:t>
            </a:r>
            <a:r>
              <a:rPr lang="hr-HR" dirty="0" smtClean="0"/>
              <a:t> </a:t>
            </a:r>
            <a:r>
              <a:rPr lang="hr-HR" dirty="0" smtClean="0"/>
              <a:t>- on </a:t>
            </a:r>
            <a:r>
              <a:rPr lang="hr-HR" dirty="0" smtClean="0"/>
              <a:t>je podmićivao boksače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Dva Egipatska boksača </a:t>
            </a:r>
            <a:r>
              <a:rPr lang="hr-HR" dirty="0" err="1" smtClean="0"/>
              <a:t>Didas</a:t>
            </a:r>
            <a:r>
              <a:rPr lang="hr-HR" dirty="0" smtClean="0"/>
              <a:t> i </a:t>
            </a:r>
            <a:r>
              <a:rPr lang="hr-HR" dirty="0" err="1" smtClean="0"/>
              <a:t>Sarampon</a:t>
            </a:r>
            <a:r>
              <a:rPr lang="hr-HR" dirty="0" smtClean="0"/>
              <a:t> kažnjeni su zbog namještanja međusobne borbe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Prevaranti su si sami morali financirati kipove i natpise</a:t>
            </a:r>
            <a:endParaRPr lang="hr-H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hr-HR" dirty="0" smtClean="0"/>
              <a:t>Napravili su:</a:t>
            </a:r>
            <a:br>
              <a:rPr lang="hr-HR" dirty="0" smtClean="0"/>
            </a:br>
            <a:r>
              <a:rPr lang="hr-HR" dirty="0" smtClean="0"/>
              <a:t>Niko Jukić</a:t>
            </a:r>
            <a:br>
              <a:rPr lang="hr-HR" dirty="0" smtClean="0"/>
            </a:br>
            <a:r>
              <a:rPr lang="hr-HR" dirty="0" smtClean="0"/>
              <a:t>Bruno </a:t>
            </a:r>
            <a:r>
              <a:rPr lang="hr-HR" dirty="0" err="1" smtClean="0"/>
              <a:t>Engelhart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Borna </a:t>
            </a:r>
            <a:r>
              <a:rPr lang="hr-HR" dirty="0" err="1" smtClean="0"/>
              <a:t>Hrastović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Ante Musa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2000" dirty="0" smtClean="0"/>
              <a:t>http://arheo.ffzg.unizg.hr/</a:t>
            </a:r>
            <a:r>
              <a:rPr lang="hr-HR" sz="2000" dirty="0" err="1" smtClean="0"/>
              <a:t>ska</a:t>
            </a:r>
            <a:r>
              <a:rPr lang="hr-HR" sz="2000" dirty="0" smtClean="0"/>
              <a:t>/fragmenti/2-3/</a:t>
            </a:r>
            <a:r>
              <a:rPr lang="hr-HR" sz="2000" dirty="0" err="1" smtClean="0"/>
              <a:t>antickeOlimpijske.htm</a:t>
            </a:r>
            <a:endParaRPr lang="hr-HR" sz="20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581128"/>
            <a:ext cx="8099177" cy="1974428"/>
          </a:xfrm>
        </p:spPr>
        <p:txBody>
          <a:bodyPr>
            <a:normAutofit/>
          </a:bodyPr>
          <a:lstStyle/>
          <a:p>
            <a:r>
              <a:rPr lang="hr-HR" sz="2000" i="1" dirty="0" smtClean="0"/>
              <a:t>1. </a:t>
            </a:r>
            <a:r>
              <a:rPr lang="hr-HR" sz="2000" dirty="0" smtClean="0">
                <a:hlinkClick r:id="rId2"/>
              </a:rPr>
              <a:t>http://arheo.ffzg.unizg.hr/</a:t>
            </a:r>
            <a:r>
              <a:rPr lang="hr-HR" sz="2000" dirty="0" err="1" smtClean="0">
                <a:hlinkClick r:id="rId2"/>
              </a:rPr>
              <a:t>ska</a:t>
            </a:r>
            <a:r>
              <a:rPr lang="hr-HR" sz="2000" dirty="0" smtClean="0">
                <a:hlinkClick r:id="rId2"/>
              </a:rPr>
              <a:t>/fragmenti/2-3/</a:t>
            </a:r>
            <a:r>
              <a:rPr lang="hr-HR" sz="2000" dirty="0" err="1" smtClean="0">
                <a:hlinkClick r:id="rId2"/>
              </a:rPr>
              <a:t>antickeOlimpijske.htm</a:t>
            </a:r>
            <a:r>
              <a:rPr lang="hr-HR" sz="2000" dirty="0" smtClean="0"/>
              <a:t> </a:t>
            </a:r>
            <a:br>
              <a:rPr lang="hr-HR" sz="2000" dirty="0" smtClean="0"/>
            </a:br>
            <a:r>
              <a:rPr lang="hr-HR" sz="2000" dirty="0" smtClean="0"/>
              <a:t>2. </a:t>
            </a:r>
            <a:r>
              <a:rPr lang="hr-HR" sz="2000" dirty="0" err="1" smtClean="0"/>
              <a:t>Neil</a:t>
            </a:r>
            <a:r>
              <a:rPr lang="hr-HR" sz="2000" dirty="0" smtClean="0"/>
              <a:t> wilson, </a:t>
            </a:r>
            <a:r>
              <a:rPr lang="hr-HR" sz="2000" i="1" dirty="0" smtClean="0"/>
              <a:t>blago olimpijskih igara</a:t>
            </a:r>
            <a:br>
              <a:rPr lang="hr-HR" sz="2000" i="1" dirty="0" smtClean="0"/>
            </a:br>
            <a:r>
              <a:rPr lang="hr-HR" sz="2000" i="1" dirty="0" smtClean="0"/>
              <a:t>3.GOOGLE SLIKE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404665"/>
            <a:ext cx="7772400" cy="1800199"/>
          </a:xfrm>
        </p:spPr>
        <p:txBody>
          <a:bodyPr>
            <a:normAutofit/>
          </a:bodyPr>
          <a:lstStyle/>
          <a:p>
            <a:r>
              <a:rPr lang="hr-HR" dirty="0" smtClean="0"/>
              <a:t>                              </a:t>
            </a:r>
            <a:r>
              <a:rPr lang="hr-HR" sz="8000" dirty="0" smtClean="0"/>
              <a:t> </a:t>
            </a:r>
            <a:r>
              <a:rPr lang="hr-HR" sz="6000" dirty="0" smtClean="0"/>
              <a:t>LITERATURA</a:t>
            </a:r>
            <a:endParaRPr lang="hr-HR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latin typeface="Berlin Sans FB" pitchFamily="34" charset="0"/>
              </a:rPr>
              <a:t>ZANIMLJIVE STVARI</a:t>
            </a:r>
            <a:endParaRPr lang="hr-HR" dirty="0">
              <a:solidFill>
                <a:srgbClr val="00B05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r-HR" dirty="0" smtClean="0">
                <a:latin typeface="+mj-lt"/>
              </a:rPr>
              <a:t>Prvi pobjednik u povijesti bio je Koroibos iz Elisa, pobijedio je u sprintu na jednoj duljini stadiona</a:t>
            </a:r>
            <a:endParaRPr lang="hr-HR" dirty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latin typeface="+mj-lt"/>
              </a:rPr>
              <a:t>776.g.pr.Kr.postojala je samo jedna disciplina „diaulos”, sprint na udaljenosti 2 stadiona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latin typeface="+mj-lt"/>
              </a:rPr>
              <a:t>Tih godina olimpijske igre trajale su 1 dan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latin typeface="+mj-lt"/>
              </a:rPr>
              <a:t> Između 724.g.pr.Kr. i 520.g.pr.Kr uvedene su nove igre:</a:t>
            </a:r>
          </a:p>
        </p:txBody>
      </p:sp>
    </p:spTree>
    <p:extLst>
      <p:ext uri="{BB962C8B-B14F-4D97-AF65-F5344CB8AC3E}">
        <p14:creationId xmlns:p14="http://schemas.microsoft.com/office/powerpoint/2010/main" xmlns="" val="27018988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latin typeface="Berlin Sans FB" pitchFamily="34" charset="0"/>
              </a:rPr>
              <a:t>HRVANJE</a:t>
            </a:r>
            <a:endParaRPr lang="hr-HR" dirty="0">
              <a:solidFill>
                <a:srgbClr val="00B05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r-HR" dirty="0" smtClean="0">
                <a:latin typeface="+mj-lt"/>
              </a:rPr>
              <a:t>Jedan od uvedenih sportova bilo je hrvanje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latin typeface="+mj-lt"/>
              </a:rPr>
              <a:t>Milon iz Krotona osvajač 6 hrvačkih naslova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latin typeface="+mj-lt"/>
              </a:rPr>
              <a:t>Bilo je dopušteno lomiti protivnikove prste</a:t>
            </a:r>
          </a:p>
          <a:p>
            <a:pPr marL="0" indent="0">
              <a:buNone/>
            </a:pPr>
            <a:endParaRPr lang="hr-HR" dirty="0">
              <a:latin typeface="Berlin Sans FB" pitchFamily="34" charset="0"/>
            </a:endParaRPr>
          </a:p>
          <a:p>
            <a:pPr marL="0" indent="0">
              <a:buNone/>
            </a:pPr>
            <a:endParaRPr lang="hr-HR" dirty="0" smtClean="0">
              <a:latin typeface="Berlin Sans FB" pitchFamily="34" charset="0"/>
            </a:endParaRPr>
          </a:p>
          <a:p>
            <a:pPr marL="0" indent="0">
              <a:buNone/>
            </a:pPr>
            <a:endParaRPr lang="hr-HR" dirty="0">
              <a:latin typeface="Berlin Sans FB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Berlin Sans FB" pitchFamily="34" charset="0"/>
              </a:rPr>
              <a:t>      HRVANJE</a:t>
            </a:r>
            <a:endParaRPr lang="hr-HR" dirty="0">
              <a:latin typeface="Berlin Sans FB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01008"/>
            <a:ext cx="3129136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131840" y="5085184"/>
            <a:ext cx="115212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6712092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latin typeface="Berlin Sans FB" pitchFamily="34" charset="0"/>
              </a:rPr>
              <a:t>ŠAKANJE</a:t>
            </a:r>
            <a:endParaRPr lang="hr-HR" dirty="0">
              <a:solidFill>
                <a:srgbClr val="00B05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Jedan od uvedenih sportova bilo je šakanje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Šakanje je poput današnjeg boksa samo bez rukavica i rundi</a:t>
            </a:r>
          </a:p>
          <a:p>
            <a:pPr>
              <a:buFont typeface="Wingdings" pitchFamily="2" charset="2"/>
              <a:buChar char="ü"/>
            </a:pPr>
            <a:endParaRPr lang="hr-HR" dirty="0" smtClean="0"/>
          </a:p>
          <a:p>
            <a:pPr>
              <a:buFont typeface="Wingdings" pitchFamily="2" charset="2"/>
              <a:buChar char="ü"/>
            </a:pPr>
            <a:endParaRPr lang="hr-HR" dirty="0"/>
          </a:p>
          <a:p>
            <a:pPr>
              <a:buFont typeface="Wingdings" pitchFamily="2" charset="2"/>
              <a:buChar char="ü"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ŠAKANJE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21088"/>
            <a:ext cx="2808312" cy="21149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4427984" y="5085184"/>
            <a:ext cx="864096" cy="193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455220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latin typeface="Berlin Sans FB" pitchFamily="34" charset="0"/>
              </a:rPr>
              <a:t>UTRKA KOLA</a:t>
            </a:r>
            <a:endParaRPr lang="hr-HR" dirty="0">
              <a:solidFill>
                <a:srgbClr val="00B05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 </a:t>
            </a:r>
            <a:r>
              <a:rPr lang="pl-PL" dirty="0" smtClean="0"/>
              <a:t>Jedan od uvedenih sportova bila je utrka kola</a:t>
            </a:r>
            <a:endParaRPr lang="hr-HR" dirty="0" smtClean="0"/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Utrke kola održavale su se na hipodromu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Belestiha iz Makedonije, vlasnica četveroprega u utrci ždrebadi 268.g.pr.Kr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pl-PL" dirty="0" smtClean="0"/>
              <a:t>     UTRKA KOLIMA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149080"/>
            <a:ext cx="2970828" cy="18428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3635896" y="5070524"/>
            <a:ext cx="936104" cy="230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87896650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00B050"/>
                </a:solidFill>
                <a:latin typeface="Berlin Sans FB" pitchFamily="34" charset="0"/>
              </a:rPr>
              <a:t>JAHANJE</a:t>
            </a:r>
            <a:endParaRPr lang="hr-HR" dirty="0">
              <a:solidFill>
                <a:srgbClr val="00B05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 </a:t>
            </a:r>
            <a:r>
              <a:rPr lang="pl-PL" dirty="0" smtClean="0"/>
              <a:t>Jedan od uvedenih sportova bilo je jahanje</a:t>
            </a:r>
          </a:p>
          <a:p>
            <a:pPr>
              <a:buFont typeface="Wingdings" pitchFamily="2" charset="2"/>
              <a:buChar char="ü"/>
            </a:pPr>
            <a:r>
              <a:rPr lang="pl-PL" dirty="0"/>
              <a:t> </a:t>
            </a:r>
            <a:r>
              <a:rPr lang="pl-PL" dirty="0" smtClean="0"/>
              <a:t>Utrkivalo se oko 6 atletskih krugova</a:t>
            </a:r>
          </a:p>
          <a:p>
            <a:pPr>
              <a:buFont typeface="Wingdings" pitchFamily="2" charset="2"/>
              <a:buChar char="ü"/>
            </a:pPr>
            <a:r>
              <a:rPr lang="pl-PL" dirty="0"/>
              <a:t> </a:t>
            </a:r>
            <a:r>
              <a:rPr lang="pl-PL" dirty="0" smtClean="0"/>
              <a:t>Uglavnom su pobijeđivali bogati jer su si mogli priuštiti dobrog konja i jahača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     JAHANJE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5505" y="3933056"/>
            <a:ext cx="2808312" cy="1843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555776" y="4653136"/>
            <a:ext cx="165618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0875420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00B050"/>
                </a:solidFill>
                <a:latin typeface="Berlin Sans FB" pitchFamily="34" charset="0"/>
              </a:rPr>
              <a:t>BACANJE DISKA</a:t>
            </a:r>
            <a:endParaRPr lang="hr-HR" dirty="0">
              <a:solidFill>
                <a:srgbClr val="00B05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 Jedan od uvedenih sportova bilo je bacanje diska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Disk je bio izrađen od bronce,kamena ili olova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Pobjeđivali su obično jači bacači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BACANJE DISKA</a:t>
            </a:r>
          </a:p>
          <a:p>
            <a:pPr marL="0" indent="0">
              <a:buNone/>
            </a:pPr>
            <a:r>
              <a:rPr lang="pl-PL" dirty="0" smtClean="0"/>
              <a:t>  </a:t>
            </a:r>
            <a:endParaRPr lang="hr-HR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149080"/>
            <a:ext cx="2520280" cy="16893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419872" y="4725144"/>
            <a:ext cx="1656184" cy="268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1831316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latin typeface="Berlin Sans FB" pitchFamily="34" charset="0"/>
              </a:rPr>
              <a:t>KOPLJE</a:t>
            </a:r>
            <a:endParaRPr lang="hr-HR" dirty="0">
              <a:solidFill>
                <a:srgbClr val="00B05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Jedan od uvedenih sportova bilo je bacanje koplja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Koplje je bilo drveno i duljine od 1,70 cm do 1,90 cm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BACANJE KOPLJA</a:t>
            </a:r>
            <a:endParaRPr lang="hr-HR" dirty="0"/>
          </a:p>
        </p:txBody>
      </p:sp>
      <p:sp>
        <p:nvSpPr>
          <p:cNvPr id="1026" name="AutoShape 2" descr="http://arheo.ffzg.unizg.hr/ska/fragmenti/2-3/slike/x017.gif.pagespeed.ic.bJOj_A9_XC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8" name="AutoShape 4" descr="http://arheo.ffzg.unizg.hr/ska/fragmenti/2-3/slike/x017.gif.pagespeed.ic.bJOj_A9_XC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0" name="AutoShape 6" descr="http://arheo.ffzg.unizg.hr/ska/fragmenti/2-3/slike/x017.gif.pagespeed.ic.bJOj_A9_XC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2" name="AutoShape 8" descr="http://arheo.ffzg.unizg.hr/ska/fragmenti/2-3/slike/x017.gif.pagespeed.ic.bJOj_A9_XC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cxnSp>
        <p:nvCxnSpPr>
          <p:cNvPr id="9" name="Ravni poveznik sa strelicom 8"/>
          <p:cNvCxnSpPr/>
          <p:nvPr/>
        </p:nvCxnSpPr>
        <p:spPr>
          <a:xfrm flipV="1">
            <a:off x="4860032" y="5445224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Borna\Pictures\koplj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149080"/>
            <a:ext cx="2664296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66962526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TRČANJE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Jedan od uvedenih spotova bilo je trčanje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Od početka je bila posebna disciplina a kasnije kao dio </a:t>
            </a:r>
            <a:r>
              <a:rPr lang="hr-HR" dirty="0" err="1" smtClean="0"/>
              <a:t>pentatlona</a:t>
            </a: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Bilo je raznih trčanja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TRČANJE</a:t>
            </a:r>
            <a:endParaRPr lang="hr-HR" dirty="0"/>
          </a:p>
        </p:txBody>
      </p:sp>
      <p:cxnSp>
        <p:nvCxnSpPr>
          <p:cNvPr id="5" name="Ravni poveznik sa strelicom 4"/>
          <p:cNvCxnSpPr/>
          <p:nvPr/>
        </p:nvCxnSpPr>
        <p:spPr>
          <a:xfrm flipV="1">
            <a:off x="3995936" y="4869160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 descr="C:\Users\Borna\Pictures\trčanj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861048"/>
            <a:ext cx="2857500" cy="198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524826</TotalTime>
  <Words>323</Words>
  <Application>Microsoft Office PowerPoint</Application>
  <PresentationFormat>Prikaz na zaslonu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Office Theme</vt:lpstr>
      <vt:lpstr>ZANIMLJIVOSTI O OLIMPIJSKIM IGRAMA</vt:lpstr>
      <vt:lpstr>ZANIMLJIVE STVARI</vt:lpstr>
      <vt:lpstr>HRVANJE</vt:lpstr>
      <vt:lpstr>ŠAKANJE</vt:lpstr>
      <vt:lpstr>UTRKA KOLA</vt:lpstr>
      <vt:lpstr>JAHANJE</vt:lpstr>
      <vt:lpstr>BACANJE DISKA</vt:lpstr>
      <vt:lpstr>KOPLJE</vt:lpstr>
      <vt:lpstr>TRČANJE</vt:lpstr>
      <vt:lpstr>ŽENE</vt:lpstr>
      <vt:lpstr>VARANJE</vt:lpstr>
      <vt:lpstr>Napravili su: Niko Jukić Bruno Engelhart Borna Hrastović Ante Musa  http://arheo.ffzg.unizg.hr/ska/fragmenti/2-3/antickeOlimpijske.htm</vt:lpstr>
      <vt:lpstr>1. http://arheo.ffzg.unizg.hr/ska/fragmenti/2-3/antickeOlimpijske.htm  2. Neil wilson, blago olimpijskih igara 3.GOOGLE SLIKE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ZANIMLJIVOSTI O OLIMPIJSKIM IGRAMA</dc:title>
  <dc:creator>domagoj</dc:creator>
  <cp:lastModifiedBy>Korisnik</cp:lastModifiedBy>
  <cp:revision>24</cp:revision>
  <dcterms:created xsi:type="dcterms:W3CDTF">2015-04-12T14:28:21Z</dcterms:created>
  <dcterms:modified xsi:type="dcterms:W3CDTF">2015-04-16T10:34:21Z</dcterms:modified>
</cp:coreProperties>
</file>